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6" r:id="rId4"/>
    <p:sldId id="262" r:id="rId5"/>
    <p:sldId id="259" r:id="rId6"/>
    <p:sldId id="260" r:id="rId7"/>
    <p:sldId id="265" r:id="rId8"/>
    <p:sldId id="261" r:id="rId9"/>
    <p:sldId id="263" r:id="rId10"/>
    <p:sldId id="271" r:id="rId11"/>
    <p:sldId id="266" r:id="rId12"/>
    <p:sldId id="267" r:id="rId13"/>
    <p:sldId id="268" r:id="rId14"/>
    <p:sldId id="272" r:id="rId15"/>
    <p:sldId id="270" r:id="rId16"/>
    <p:sldId id="276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063600-84EA-4341-8534-3C6DA2D04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7217465-9C95-450F-9055-262CFB9F1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FB6DB7-D121-4E5D-809B-1C2FD4D9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07DBDB-C8E3-4CD1-A9C4-388DFC73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F5224D-AC62-4A6A-AE22-063BA9E8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4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3383DD-8F1B-4FA5-B09D-75815471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90BFD9-1603-407E-B116-B64E459F4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0A57AA-01D8-4453-A57A-C245C703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1A7CD0-365C-490B-8035-B70AD33D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B7EB32-B1EF-47DB-BE18-6B386444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86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6431C5A-9B34-4574-8949-6EFF4E03E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4B05022-7DED-430C-9C3C-C17DFE1EF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E2DDBB-800C-4387-B72F-61496C2C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8FEF4B-E700-482F-A09E-DF7DBA73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EAFFAE-E705-4011-820E-3304CDB4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91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09E010-4C1C-47BE-81E4-797FBB05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D9D337-6CB0-4DFA-949C-FD5A6534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F78E8C-3DA0-44D7-8BFA-BCE463D8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683277-7BCC-46AC-86EA-4D62826EC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B93921-0202-42F8-803D-C55FFB78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13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E46BC8-7897-483C-BCD5-620B9C2D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20BFC4-2D8B-492B-8875-E51D69EC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83F258-CAFE-4B70-9058-61236D9F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386BEA-9EE6-450E-8962-B94309FB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211F6E-ED82-4A9F-AEF3-0B33CD0B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6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48ECEA-F3ED-411D-8F97-49D70FCC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7763E1-95E1-4891-8A9F-644050D29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EADBBC2-7EFE-4163-9E50-8AD63E74C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7CBF30-517A-4CAB-9004-79336F7A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7563BD-BFA5-4033-9CE2-FF5B2282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AA6B520-2A16-4ECB-A98D-A552A623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26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30D7F8-0337-48B5-A0E2-F897C454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464E48D-471A-4394-BB52-FA2D3893C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DA238BA-3B2E-4298-957B-D832F0A92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8C579C3-927B-4753-830E-2B4B321BB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04BC2E9-EC60-4605-BDE5-4CD9AEAB8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73B0C65-277A-4B9E-8189-AEE48CF4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9490444-512B-4AC8-BE0E-63CB3DBF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969B716-51D1-41A6-9953-8A1FFDA1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79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A2CA8E-1744-4091-B515-A04EAB78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99EB1BC-A28E-4FFB-92A6-DB38BC24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7B05DA5-508C-46D3-849D-3519AC18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E45B72-EB16-47CF-AE4C-1A0CEE5F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86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11A9AD4-27BC-4507-BFAC-06AE820F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1756384-84A6-4805-B732-73A221C5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1AE3856-2283-452F-A914-5FFA1E48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9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1F54C-ACCC-47A6-B501-AE190B32D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BF0E5F-078F-45D5-8CC5-8C696C38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E4CBB7-B705-496F-B576-E439071CC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151E88F-1F50-4FE1-8900-F6DE1D5E0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B5ACD9-6A2C-43C0-B3B2-0A194CAB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08BA0F-650C-42EC-8896-7CD07163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24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72C38E-6621-4162-9F22-7BAFB246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840DF12-5C4C-4751-A56F-C0347F945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97D87A0-3580-4B61-8FE7-0FA9048F6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78AC09-B0FF-4062-9583-321E6EA5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3A52B0-E31E-483E-8927-45E25FB7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299EE4-68CF-4438-AB96-695EA5DA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85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7B1ECE6-5DBB-4059-9707-BFC30AC5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59B5BE-5B16-41F5-96A5-44EE8E987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B83B40-F298-42E3-886E-2124863C5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94A95-F951-4705-A143-ABB40D8FB5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0062B9-A5FD-4430-9840-FAAA745C7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A79874-85C1-485A-9206-AB968238E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E175-F3B2-4DE4-AE45-59D919E3A3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32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副標題 2"/>
          <p:cNvSpPr txBox="1">
            <a:spLocks/>
          </p:cNvSpPr>
          <p:nvPr/>
        </p:nvSpPr>
        <p:spPr>
          <a:xfrm>
            <a:off x="1182701" y="3509963"/>
            <a:ext cx="9144000" cy="306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申請項目：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申請單位：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代表人：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獲獎屆別／年份：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2701" y="1345765"/>
            <a:ext cx="7109639" cy="1692771"/>
          </a:xfrm>
          <a:prstGeom prst="rect">
            <a:avLst/>
          </a:prstGeom>
        </p:spPr>
        <p:txBody>
          <a:bodyPr wrap="none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en-US" altLang="zh-TW" sz="4400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sz="4400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 </a:t>
            </a:r>
            <a:endParaRPr lang="en-US" altLang="zh-TW" sz="4400" b="1" dirty="0">
              <a:solidFill>
                <a:srgbClr val="7D094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國家新創永續典範獎</a:t>
            </a:r>
          </a:p>
        </p:txBody>
      </p:sp>
    </p:spTree>
    <p:extLst>
      <p:ext uri="{BB962C8B-B14F-4D97-AF65-F5344CB8AC3E}">
        <p14:creationId xmlns:p14="http://schemas.microsoft.com/office/powerpoint/2010/main" val="146069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838200" y="514930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Fron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二、研發動能</a:t>
            </a:r>
          </a:p>
        </p:txBody>
      </p:sp>
    </p:spTree>
    <p:extLst>
      <p:ext uri="{BB962C8B-B14F-4D97-AF65-F5344CB8AC3E}">
        <p14:creationId xmlns:p14="http://schemas.microsoft.com/office/powerpoint/2010/main" val="26180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339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01916" y="95783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1.</a:t>
            </a:r>
            <a:r>
              <a:rPr lang="zh-TW" altLang="zh-TW" dirty="0"/>
              <a:t>重要研發里程</a:t>
            </a:r>
            <a:endParaRPr lang="en-US" altLang="zh-TW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D61A8BA-7A06-447E-82FE-3CB6E410B344}"/>
              </a:ext>
            </a:extLst>
          </p:cNvPr>
          <p:cNvSpPr txBox="1"/>
          <p:nvPr/>
        </p:nvSpPr>
        <p:spPr>
          <a:xfrm>
            <a:off x="601916" y="993401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本案近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年重要研發里程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4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9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534680" y="113775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2.</a:t>
            </a:r>
            <a:r>
              <a:rPr lang="zh-TW" altLang="zh-TW" dirty="0"/>
              <a:t>國內外專利</a:t>
            </a:r>
            <a:r>
              <a:rPr lang="zh-TW" altLang="en-US" dirty="0"/>
              <a:t>佈局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690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682599" y="178708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3.</a:t>
            </a:r>
            <a:r>
              <a:rPr lang="zh-TW" altLang="zh-TW" dirty="0"/>
              <a:t> </a:t>
            </a:r>
            <a:r>
              <a:rPr lang="zh-TW" altLang="en-US" dirty="0"/>
              <a:t>國際權威期刊發布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9343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838200" y="514930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Fron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三、核心團隊</a:t>
            </a:r>
          </a:p>
        </p:txBody>
      </p:sp>
    </p:spTree>
    <p:extLst>
      <p:ext uri="{BB962C8B-B14F-4D97-AF65-F5344CB8AC3E}">
        <p14:creationId xmlns:p14="http://schemas.microsoft.com/office/powerpoint/2010/main" val="176929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9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AC36079-F4C5-46D2-ADAC-5DDFFE0D650F}"/>
              </a:ext>
            </a:extLst>
          </p:cNvPr>
          <p:cNvSpPr txBox="1"/>
          <p:nvPr/>
        </p:nvSpPr>
        <p:spPr>
          <a:xfrm>
            <a:off x="643983" y="522328"/>
            <a:ext cx="6172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核心團隊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FB02460-0ED8-4572-94CC-86331E78B317}"/>
              </a:ext>
            </a:extLst>
          </p:cNvPr>
          <p:cNvSpPr txBox="1"/>
          <p:nvPr/>
        </p:nvSpPr>
        <p:spPr>
          <a:xfrm>
            <a:off x="643983" y="1385676"/>
            <a:ext cx="79759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說明本案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核心團隊成員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及其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學經歷、專長、參與研發項目之貢獻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86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838200" y="514930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Fron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四、佐證文件</a:t>
            </a:r>
          </a:p>
        </p:txBody>
      </p:sp>
    </p:spTree>
    <p:extLst>
      <p:ext uri="{BB962C8B-B14F-4D97-AF65-F5344CB8AC3E}">
        <p14:creationId xmlns:p14="http://schemas.microsoft.com/office/powerpoint/2010/main" val="240469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2391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FC080F4B-8F6D-4A16-926A-DC32CB5D7362}"/>
              </a:ext>
            </a:extLst>
          </p:cNvPr>
          <p:cNvSpPr txBox="1"/>
          <p:nvPr/>
        </p:nvSpPr>
        <p:spPr>
          <a:xfrm>
            <a:off x="1084455" y="1243162"/>
            <a:ext cx="8527895" cy="3411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b="1" u="sng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團隊聲明</a:t>
            </a:r>
            <a:endParaRPr lang="en-US" altLang="zh-TW" sz="1800" b="1" u="sng" kern="0" dirty="0">
              <a:effectLst/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本單位申請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角逐</a:t>
            </a:r>
            <a:r>
              <a:rPr lang="en-US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2021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年度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zh-TW" kern="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國家新創永續典範獎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，遵守一切主辦單位制訂之規範與審查流程，並</a:t>
            </a:r>
            <a:r>
              <a:rPr lang="zh-TW" altLang="zh-TW" sz="1800" kern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保證申請資料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之合法性與正確性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未有標示不實、侵犯他人商標、專利、智慧財產權或仿冒等情事。</a:t>
            </a:r>
            <a:endParaRPr lang="zh-TW" altLang="zh-TW" sz="1800" kern="100" dirty="0">
              <a:effectLst/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本團隊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如獲獎，</a:t>
            </a:r>
            <a:r>
              <a:rPr lang="zh-TW" altLang="en-US" kern="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將依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主辦單位規劃、配合後續各式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團隊</a:t>
            </a:r>
            <a:r>
              <a:rPr lang="en-US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技術</a:t>
            </a:r>
            <a:r>
              <a:rPr lang="en-US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產品</a:t>
            </a:r>
            <a:r>
              <a:rPr lang="zh-TW" altLang="en-US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曝光</a:t>
            </a:r>
            <a:r>
              <a:rPr lang="zh-TW" altLang="zh-TW" sz="1800" kern="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與加值服務。</a:t>
            </a:r>
            <a:endParaRPr lang="en-US" altLang="zh-TW" sz="1800" kern="0" dirty="0">
              <a:effectLst/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en-US" altLang="zh-TW" kern="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800" kern="100" dirty="0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     此致 </a:t>
            </a:r>
            <a:endParaRPr lang="zh-TW" altLang="zh-TW" sz="1800" kern="100" dirty="0">
              <a:effectLst/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BEF7E27-333C-4B6C-B9D2-BCE807FE4408}"/>
              </a:ext>
            </a:extLst>
          </p:cNvPr>
          <p:cNvSpPr txBox="1"/>
          <p:nvPr/>
        </p:nvSpPr>
        <p:spPr>
          <a:xfrm>
            <a:off x="6096000" y="5398390"/>
            <a:ext cx="6094140" cy="920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r>
              <a:rPr lang="zh-TW" altLang="en-US" b="1" u="sng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60000"/>
              </a:lnSpc>
            </a:pP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企業負責人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團隊代表人：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57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650575" y="474220"/>
            <a:ext cx="10515600" cy="83956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  <a:scene3d>
              <a:camera prst="perspectiveFron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768751" y="1202077"/>
            <a:ext cx="9495971" cy="5720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  <a:scene3d>
              <a:camera prst="perspectiveFront"/>
              <a:lightRig rig="threePt" dir="t"/>
            </a:scene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lnSpc>
                <a:spcPct val="150000"/>
              </a:lnSpc>
              <a:buFont typeface="+mj-ea"/>
              <a:buAutoNum type="ea1ChtPeriod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重大突破成果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國際授權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國際取證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國際上市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建立國際準則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指引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 algn="l">
              <a:lnSpc>
                <a:spcPct val="150000"/>
              </a:lnSpc>
              <a:buFont typeface="+mj-ea"/>
              <a:buAutoNum type="ea1ChtPeriod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研發動能</a:t>
            </a: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重要研發里程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國內外專利佈局 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5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國際權威期刊發布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 algn="l">
              <a:lnSpc>
                <a:spcPct val="150000"/>
              </a:lnSpc>
              <a:buFont typeface="+mj-ea"/>
              <a:buAutoNum type="ea1ChtPeriod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核心團隊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742950" algn="l">
              <a:lnSpc>
                <a:spcPct val="150000"/>
              </a:lnSpc>
              <a:buFont typeface="+mj-ea"/>
              <a:buAutoNum type="ea1ChtPeriod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佐證文件</a:t>
            </a:r>
          </a:p>
        </p:txBody>
      </p:sp>
    </p:spTree>
    <p:extLst>
      <p:ext uri="{BB962C8B-B14F-4D97-AF65-F5344CB8AC3E}">
        <p14:creationId xmlns:p14="http://schemas.microsoft.com/office/powerpoint/2010/main" val="115186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838200" y="514930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Fron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>
                <a:solidFill>
                  <a:srgbClr val="7D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一、重大突破成果</a:t>
            </a:r>
          </a:p>
        </p:txBody>
      </p:sp>
    </p:spTree>
    <p:extLst>
      <p:ext uri="{BB962C8B-B14F-4D97-AF65-F5344CB8AC3E}">
        <p14:creationId xmlns:p14="http://schemas.microsoft.com/office/powerpoint/2010/main" val="366576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2391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697112" y="233135"/>
            <a:ext cx="9970888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國際授權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5"/>
          <p:cNvSpPr txBox="1">
            <a:spLocks/>
          </p:cNvSpPr>
          <p:nvPr/>
        </p:nvSpPr>
        <p:spPr>
          <a:xfrm>
            <a:off x="424756" y="1130753"/>
            <a:ext cx="10515600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1DE384C-A444-46E6-8D5E-122ED2295C98}"/>
              </a:ext>
            </a:extLst>
          </p:cNvPr>
          <p:cNvSpPr txBox="1"/>
          <p:nvPr/>
        </p:nvSpPr>
        <p:spPr>
          <a:xfrm>
            <a:off x="697112" y="1122363"/>
            <a:ext cx="94616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由本案衍生、已成功之國際技轉授權案，包括時間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標的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授權模式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授權金額等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12593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48661" y="249775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2.</a:t>
            </a:r>
            <a:r>
              <a:rPr lang="zh-TW" altLang="zh-TW" dirty="0"/>
              <a:t>國際</a:t>
            </a:r>
            <a:r>
              <a:rPr lang="zh-TW" altLang="en-US" dirty="0"/>
              <a:t>取證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4A90779-1C2C-4593-82A9-F5E85EF185C8}"/>
              </a:ext>
            </a:extLst>
          </p:cNvPr>
          <p:cNvSpPr txBox="1"/>
          <p:nvPr/>
        </p:nvSpPr>
        <p:spPr>
          <a:xfrm>
            <a:off x="648661" y="1147393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以本案取得之國際上市許可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1830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621766" y="211298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3.</a:t>
            </a:r>
            <a:r>
              <a:rPr lang="zh-TW" altLang="zh-TW" dirty="0"/>
              <a:t>國際</a:t>
            </a:r>
            <a:r>
              <a:rPr lang="zh-TW" altLang="en-US" dirty="0"/>
              <a:t>上市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1994F66-1274-45C3-BF13-7632AE7500BA}"/>
              </a:ext>
            </a:extLst>
          </p:cNvPr>
          <p:cNvSpPr txBox="1"/>
          <p:nvPr/>
        </p:nvSpPr>
        <p:spPr>
          <a:xfrm>
            <a:off x="621766" y="1108916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自本案衍生、成功進入國際市場之成果，包括時間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標的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收益等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11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554531" y="178708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4.</a:t>
            </a:r>
            <a:r>
              <a:rPr lang="zh-TW" altLang="zh-TW" dirty="0"/>
              <a:t>建立國際準則</a:t>
            </a:r>
            <a:r>
              <a:rPr lang="en-US" altLang="zh-TW" dirty="0"/>
              <a:t>/</a:t>
            </a:r>
            <a:r>
              <a:rPr lang="zh-TW" altLang="zh-TW" dirty="0"/>
              <a:t>指引</a:t>
            </a:r>
            <a:endParaRPr lang="en-US" altLang="zh-TW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34B75B9-D6B3-4746-9B57-DC7819C9659F}"/>
              </a:ext>
            </a:extLst>
          </p:cNvPr>
          <p:cNvSpPr txBox="1"/>
          <p:nvPr/>
        </p:nvSpPr>
        <p:spPr>
          <a:xfrm>
            <a:off x="554531" y="1104662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以本案建立或納入國際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guideline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之成果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2378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CB497-4884-4B33-92E2-32F0E21ED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410BEDB-F205-40F2-BD5B-70A4BE266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D7280D-F377-47FC-9FCD-DF48D581E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4"/>
            <a:ext cx="12192000" cy="6852391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94339" y="160373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TW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/>
              <a:t>5.</a:t>
            </a:r>
            <a:r>
              <a:rPr lang="zh-TW" altLang="en-US" dirty="0"/>
              <a:t>其他</a:t>
            </a:r>
            <a:endParaRPr lang="en-US" altLang="zh-TW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2ABF630-4941-46A8-A9DD-1E82C61663B2}"/>
              </a:ext>
            </a:extLst>
          </p:cNvPr>
          <p:cNvSpPr txBox="1"/>
          <p:nvPr/>
        </p:nvSpPr>
        <p:spPr>
          <a:xfrm>
            <a:off x="494339" y="1057991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其他足為新創與科研典範之成果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69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341</Words>
  <Application>Microsoft Office PowerPoint</Application>
  <PresentationFormat>寬螢幕</PresentationFormat>
  <Paragraphs>46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Microsoft JhengHei Light</vt:lpstr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user73</dc:creator>
  <cp:lastModifiedBy>user46</cp:lastModifiedBy>
  <cp:revision>59</cp:revision>
  <dcterms:created xsi:type="dcterms:W3CDTF">2021-08-13T02:34:43Z</dcterms:created>
  <dcterms:modified xsi:type="dcterms:W3CDTF">2021-08-13T10:35:14Z</dcterms:modified>
</cp:coreProperties>
</file>